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6" r:id="rId1"/>
  </p:sldMasterIdLst>
  <p:notesMasterIdLst>
    <p:notesMasterId r:id="rId3"/>
  </p:notesMasterIdLst>
  <p:sldIdLst>
    <p:sldId id="257" r:id="rId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818" autoAdjust="0"/>
    <p:restoredTop sz="94660"/>
  </p:normalViewPr>
  <p:slideViewPr>
    <p:cSldViewPr>
      <p:cViewPr>
        <p:scale>
          <a:sx n="125" d="100"/>
          <a:sy n="125" d="100"/>
        </p:scale>
        <p:origin x="90" y="-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236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25" tIns="46962" rIns="93925" bIns="469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25" tIns="46962" rIns="93925" bIns="46962" rtlCol="0"/>
          <a:lstStyle>
            <a:lvl1pPr algn="r">
              <a:defRPr sz="1200"/>
            </a:lvl1pPr>
          </a:lstStyle>
          <a:p>
            <a:fld id="{A652F12E-6088-4885-9518-497ED227F88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5" tIns="46962" rIns="93925" bIns="469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25" tIns="46962" rIns="93925" bIns="469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3925" tIns="46962" rIns="93925" bIns="469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6"/>
            <a:ext cx="3066733" cy="468154"/>
          </a:xfrm>
          <a:prstGeom prst="rect">
            <a:avLst/>
          </a:prstGeom>
        </p:spPr>
        <p:txBody>
          <a:bodyPr vert="horz" lIns="93925" tIns="46962" rIns="93925" bIns="46962" rtlCol="0" anchor="b"/>
          <a:lstStyle>
            <a:lvl1pPr algn="r">
              <a:defRPr sz="1200"/>
            </a:lvl1pPr>
          </a:lstStyle>
          <a:p>
            <a:fld id="{D1829CC7-35FA-4C33-93F3-5245B7BD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7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9" charset="-128"/>
            </a:endParaRPr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6D5B0B-32BF-4CFC-8711-4F177890D564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134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8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7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878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7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289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9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0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8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3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1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9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0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7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D5D6F-9797-42AD-A6BE-6DF003779D9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C61B14-5C9E-45A6-9E5B-FE7AEA1B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388" r:id="rId12"/>
    <p:sldLayoutId id="2147484389" r:id="rId13"/>
    <p:sldLayoutId id="2147484390" r:id="rId14"/>
    <p:sldLayoutId id="2147484391" r:id="rId15"/>
    <p:sldLayoutId id="21474843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35"/>
          <p:cNvSpPr>
            <a:spLocks noChangeArrowheads="1"/>
          </p:cNvSpPr>
          <p:nvPr/>
        </p:nvSpPr>
        <p:spPr bwMode="auto">
          <a:xfrm>
            <a:off x="4089346" y="4605663"/>
            <a:ext cx="4600506" cy="347337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i="1" noProof="1">
              <a:solidFill>
                <a:srgbClr val="002060"/>
              </a:solidFill>
              <a:latin typeface="Calibri" pitchFamily="-111" charset="0"/>
              <a:cs typeface="Arial" charset="0"/>
            </a:endParaRPr>
          </a:p>
          <a:p>
            <a:pPr>
              <a:defRPr/>
            </a:pPr>
            <a:endParaRPr lang="en-US" dirty="0">
              <a:latin typeface="Calibri" pitchFamily="-111" charset="0"/>
            </a:endParaRPr>
          </a:p>
        </p:txBody>
      </p:sp>
      <p:sp>
        <p:nvSpPr>
          <p:cNvPr id="89" name="Rectangle 135"/>
          <p:cNvSpPr>
            <a:spLocks noChangeArrowheads="1"/>
          </p:cNvSpPr>
          <p:nvPr/>
        </p:nvSpPr>
        <p:spPr bwMode="auto">
          <a:xfrm>
            <a:off x="247649" y="3490335"/>
            <a:ext cx="7071405" cy="320675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i="1" noProof="1">
              <a:solidFill>
                <a:srgbClr val="002060"/>
              </a:solidFill>
              <a:latin typeface="Calibri" pitchFamily="-111" charset="0"/>
              <a:cs typeface="Arial" charset="0"/>
            </a:endParaRPr>
          </a:p>
          <a:p>
            <a:pPr>
              <a:defRPr/>
            </a:pPr>
            <a:endParaRPr lang="en-US" dirty="0">
              <a:latin typeface="Calibri" pitchFamily="-111" charset="0"/>
            </a:endParaRPr>
          </a:p>
        </p:txBody>
      </p:sp>
      <p:sp>
        <p:nvSpPr>
          <p:cNvPr id="7211" name="Rectangle 461"/>
          <p:cNvSpPr>
            <a:spLocks noChangeArrowheads="1"/>
          </p:cNvSpPr>
          <p:nvPr/>
        </p:nvSpPr>
        <p:spPr bwMode="auto">
          <a:xfrm>
            <a:off x="244475" y="3183947"/>
            <a:ext cx="707458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 defTabSz="914400"/>
            <a:r>
              <a:rPr lang="en-US" noProof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Planning Timeline</a:t>
            </a:r>
          </a:p>
        </p:txBody>
      </p:sp>
      <p:sp>
        <p:nvSpPr>
          <p:cNvPr id="57" name="Nedadgående pil 56"/>
          <p:cNvSpPr>
            <a:spLocks noChangeArrowheads="1"/>
          </p:cNvSpPr>
          <p:nvPr/>
        </p:nvSpPr>
        <p:spPr bwMode="auto">
          <a:xfrm>
            <a:off x="700065" y="2039676"/>
            <a:ext cx="243087" cy="1182432"/>
          </a:xfrm>
          <a:prstGeom prst="downArrow">
            <a:avLst>
              <a:gd name="adj1" fmla="val 50000"/>
              <a:gd name="adj2" fmla="val 5000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202" name="Rektangel 57"/>
          <p:cNvSpPr>
            <a:spLocks noChangeArrowheads="1"/>
          </p:cNvSpPr>
          <p:nvPr/>
        </p:nvSpPr>
        <p:spPr bwMode="auto">
          <a:xfrm>
            <a:off x="146094" y="1194695"/>
            <a:ext cx="1364623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050" noProof="1">
                <a:latin typeface="Cambria" panose="02040503050406030204" pitchFamily="18" charset="0"/>
                <a:cs typeface="Arial" charset="0"/>
              </a:rPr>
              <a:t>Client completes and returns Estate Planning Organizer </a:t>
            </a:r>
            <a:r>
              <a:rPr lang="en-US" sz="1050" u="sng" noProof="1">
                <a:latin typeface="Cambria" panose="02040503050406030204" pitchFamily="18" charset="0"/>
                <a:cs typeface="Arial" charset="0"/>
              </a:rPr>
              <a:t>before</a:t>
            </a:r>
            <a:r>
              <a:rPr lang="en-US" sz="1050" noProof="1">
                <a:latin typeface="Cambria" panose="02040503050406030204" pitchFamily="18" charset="0"/>
                <a:cs typeface="Arial" charset="0"/>
              </a:rPr>
              <a:t> 1</a:t>
            </a:r>
            <a:r>
              <a:rPr lang="en-US" sz="1050" baseline="30000" noProof="1">
                <a:latin typeface="Cambria" panose="02040503050406030204" pitchFamily="18" charset="0"/>
                <a:cs typeface="Arial" charset="0"/>
              </a:rPr>
              <a:t>st</a:t>
            </a:r>
            <a:r>
              <a:rPr lang="en-US" sz="1050" noProof="1">
                <a:latin typeface="Cambria" panose="02040503050406030204" pitchFamily="18" charset="0"/>
                <a:cs typeface="Arial" charset="0"/>
              </a:rPr>
              <a:t> Attorney meeting</a:t>
            </a:r>
          </a:p>
        </p:txBody>
      </p:sp>
      <p:sp>
        <p:nvSpPr>
          <p:cNvPr id="71" name="Nedadgående pil 70"/>
          <p:cNvSpPr>
            <a:spLocks noChangeArrowheads="1"/>
          </p:cNvSpPr>
          <p:nvPr/>
        </p:nvSpPr>
        <p:spPr bwMode="auto">
          <a:xfrm>
            <a:off x="5086560" y="1969823"/>
            <a:ext cx="203183" cy="1253000"/>
          </a:xfrm>
          <a:prstGeom prst="downArrow">
            <a:avLst>
              <a:gd name="adj1" fmla="val 50000"/>
              <a:gd name="adj2" fmla="val 5000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5" name="Nedadgående pil 74"/>
          <p:cNvSpPr>
            <a:spLocks noChangeArrowheads="1"/>
          </p:cNvSpPr>
          <p:nvPr/>
        </p:nvSpPr>
        <p:spPr bwMode="auto">
          <a:xfrm rot="10800000">
            <a:off x="860318" y="3589700"/>
            <a:ext cx="223826" cy="1203259"/>
          </a:xfrm>
          <a:prstGeom prst="downArrow">
            <a:avLst>
              <a:gd name="adj1" fmla="val 50000"/>
              <a:gd name="adj2" fmla="val 5000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182" name="Rectangle 8"/>
          <p:cNvSpPr>
            <a:spLocks noChangeArrowheads="1"/>
          </p:cNvSpPr>
          <p:nvPr/>
        </p:nvSpPr>
        <p:spPr bwMode="gray">
          <a:xfrm>
            <a:off x="1504096" y="248109"/>
            <a:ext cx="7719764" cy="59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de-DE" sz="2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VA/MEDI-CAL PLANNING TIMELINE</a:t>
            </a:r>
          </a:p>
        </p:txBody>
      </p:sp>
      <p:sp>
        <p:nvSpPr>
          <p:cNvPr id="7183" name="Rektangel 57"/>
          <p:cNvSpPr>
            <a:spLocks noChangeArrowheads="1"/>
          </p:cNvSpPr>
          <p:nvPr/>
        </p:nvSpPr>
        <p:spPr bwMode="auto">
          <a:xfrm>
            <a:off x="1815616" y="4268697"/>
            <a:ext cx="1922246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050" noProof="1">
                <a:latin typeface="Cambria" panose="02040503050406030204" pitchFamily="18" charset="0"/>
                <a:cs typeface="Arial" charset="0"/>
              </a:rPr>
              <a:t>VA/Medi-Cal Planning Report Completed and Provided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latin typeface="Cambria" panose="02040503050406030204" pitchFamily="18" charset="0"/>
                <a:cs typeface="Arial" charset="0"/>
              </a:rPr>
              <a:t>Approx. 1-2 weeks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noProof="1">
                <a:latin typeface="Cambria" panose="02040503050406030204" pitchFamily="18" charset="0"/>
                <a:cs typeface="Arial" charset="0"/>
              </a:rPr>
              <a:t>Client holds second meeting with Attorney to Review Planning Report and select implementation options</a:t>
            </a:r>
            <a:endParaRPr lang="en-US" sz="900" i="1" noProof="1">
              <a:latin typeface="Cambria" panose="02040503050406030204" pitchFamily="18" charset="0"/>
              <a:cs typeface="Arial" charset="0"/>
            </a:endParaRPr>
          </a:p>
          <a:p>
            <a:pPr algn="ctr" defTabSz="801688">
              <a:spcBef>
                <a:spcPct val="20000"/>
              </a:spcBef>
            </a:pPr>
            <a:endParaRPr lang="en-US" sz="1000" i="1" noProof="1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7184" name="Rektangel 57"/>
          <p:cNvSpPr>
            <a:spLocks noChangeArrowheads="1"/>
          </p:cNvSpPr>
          <p:nvPr/>
        </p:nvSpPr>
        <p:spPr bwMode="auto">
          <a:xfrm>
            <a:off x="5677440" y="1677673"/>
            <a:ext cx="18187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050" noProof="1">
                <a:latin typeface="Cambria" panose="02040503050406030204" pitchFamily="18" charset="0"/>
                <a:cs typeface="Arial" charset="0"/>
              </a:rPr>
              <a:t>Client receives original documents and digital copies and begins any required asset transfers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latin typeface="Cambria" panose="02040503050406030204" pitchFamily="18" charset="0"/>
                <a:cs typeface="Arial" charset="0"/>
              </a:rPr>
              <a:t>(Docs mailed in approx. 1.5 weeks or pick-up at office)</a:t>
            </a:r>
          </a:p>
        </p:txBody>
      </p:sp>
      <p:sp>
        <p:nvSpPr>
          <p:cNvPr id="7185" name="Rektangel 57"/>
          <p:cNvSpPr>
            <a:spLocks noChangeArrowheads="1"/>
          </p:cNvSpPr>
          <p:nvPr/>
        </p:nvSpPr>
        <p:spPr bwMode="auto">
          <a:xfrm>
            <a:off x="6992238" y="5234226"/>
            <a:ext cx="171726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000" noProof="1">
                <a:latin typeface="Cambria" panose="02040503050406030204" pitchFamily="18" charset="0"/>
                <a:cs typeface="Arial" charset="0"/>
              </a:rPr>
              <a:t>Client confirms completion of any required asset transfers and VA or Medi-Cal application is finalized, submitted and monitored</a:t>
            </a:r>
          </a:p>
        </p:txBody>
      </p:sp>
      <p:sp>
        <p:nvSpPr>
          <p:cNvPr id="7186" name="Rektangel 57"/>
          <p:cNvSpPr>
            <a:spLocks noChangeArrowheads="1"/>
          </p:cNvSpPr>
          <p:nvPr/>
        </p:nvSpPr>
        <p:spPr bwMode="auto">
          <a:xfrm>
            <a:off x="7537347" y="1318876"/>
            <a:ext cx="150848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000" b="1" noProof="1">
                <a:latin typeface="Cambria" panose="02040503050406030204" pitchFamily="18" charset="0"/>
                <a:cs typeface="Arial" charset="0"/>
              </a:rPr>
              <a:t>VA or Medi-Cal Award Letter is Received!!!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latin typeface="Cambria" panose="02040503050406030204" pitchFamily="18" charset="0"/>
                <a:cs typeface="Arial" charset="0"/>
              </a:rPr>
              <a:t>Medi-Cal approval 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latin typeface="Cambria" panose="02040503050406030204" pitchFamily="18" charset="0"/>
                <a:cs typeface="Arial" charset="0"/>
              </a:rPr>
              <a:t>In approx. 45 to 60 days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latin typeface="Cambria" panose="02040503050406030204" pitchFamily="18" charset="0"/>
                <a:cs typeface="Arial" charset="0"/>
              </a:rPr>
              <a:t>New VA Guidelines mandate 125 Days (max.) for processing.</a:t>
            </a:r>
          </a:p>
        </p:txBody>
      </p:sp>
      <p:sp>
        <p:nvSpPr>
          <p:cNvPr id="7187" name="Rektangel 57"/>
          <p:cNvSpPr>
            <a:spLocks noChangeArrowheads="1"/>
          </p:cNvSpPr>
          <p:nvPr/>
        </p:nvSpPr>
        <p:spPr bwMode="auto">
          <a:xfrm>
            <a:off x="3708043" y="5002649"/>
            <a:ext cx="207756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000" noProof="1">
                <a:latin typeface="Cambria" panose="02040503050406030204" pitchFamily="18" charset="0"/>
                <a:cs typeface="Arial" charset="0"/>
              </a:rPr>
              <a:t>Client provides all 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noProof="1">
                <a:latin typeface="Cambria" panose="02040503050406030204" pitchFamily="18" charset="0"/>
                <a:cs typeface="Arial" charset="0"/>
              </a:rPr>
              <a:t>“Documentation Checklist” items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noProof="1">
                <a:latin typeface="Cambria" panose="02040503050406030204" pitchFamily="18" charset="0"/>
                <a:cs typeface="Arial" charset="0"/>
              </a:rPr>
              <a:t>(VA to Renee Krebs 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noProof="1">
                <a:latin typeface="Cambria" panose="02040503050406030204" pitchFamily="18" charset="0"/>
                <a:cs typeface="Arial" charset="0"/>
              </a:rPr>
              <a:t>Renee@LittornoLaw.com)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noProof="1">
                <a:latin typeface="Cambria" panose="02040503050406030204" pitchFamily="18" charset="0"/>
                <a:cs typeface="Arial" charset="0"/>
              </a:rPr>
              <a:t>(Medi-Cal to Calley Bentancourt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noProof="1">
                <a:latin typeface="Cambria" panose="02040503050406030204" pitchFamily="18" charset="0"/>
                <a:cs typeface="Arial" charset="0"/>
              </a:rPr>
              <a:t>Calley@LittornoLaw.com)</a:t>
            </a:r>
          </a:p>
        </p:txBody>
      </p:sp>
      <p:sp>
        <p:nvSpPr>
          <p:cNvPr id="7188" name="Rektangel 57"/>
          <p:cNvSpPr>
            <a:spLocks noChangeArrowheads="1"/>
          </p:cNvSpPr>
          <p:nvPr/>
        </p:nvSpPr>
        <p:spPr bwMode="auto">
          <a:xfrm>
            <a:off x="4433908" y="1295400"/>
            <a:ext cx="1508485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000" noProof="1">
                <a:latin typeface="Cambria" panose="02040503050406030204" pitchFamily="18" charset="0"/>
                <a:cs typeface="Arial" charset="0"/>
              </a:rPr>
              <a:t>Third Client meeting to sign implementation documents</a:t>
            </a:r>
          </a:p>
          <a:p>
            <a:pPr algn="ctr" defTabSz="801688">
              <a:spcBef>
                <a:spcPct val="20000"/>
              </a:spcBef>
            </a:pPr>
            <a:r>
              <a:rPr lang="en-US" sz="900" i="1" noProof="1">
                <a:latin typeface="Cambria" panose="02040503050406030204" pitchFamily="18" charset="0"/>
                <a:cs typeface="Arial" charset="0"/>
              </a:rPr>
              <a:t>(1 Hour Appt.)</a:t>
            </a:r>
          </a:p>
        </p:txBody>
      </p:sp>
      <p:sp>
        <p:nvSpPr>
          <p:cNvPr id="7190" name="Rektangel 57"/>
          <p:cNvSpPr>
            <a:spLocks noChangeArrowheads="1"/>
          </p:cNvSpPr>
          <p:nvPr/>
        </p:nvSpPr>
        <p:spPr bwMode="auto">
          <a:xfrm>
            <a:off x="0" y="4756712"/>
            <a:ext cx="1959005" cy="114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050" noProof="1">
                <a:latin typeface="Cambria" panose="02040503050406030204" pitchFamily="18" charset="0"/>
                <a:cs typeface="Arial" charset="0"/>
              </a:rPr>
              <a:t> First</a:t>
            </a:r>
            <a:r>
              <a:rPr lang="en-US" sz="1000" noProof="1">
                <a:latin typeface="Cambria" panose="02040503050406030204" pitchFamily="18" charset="0"/>
                <a:cs typeface="Arial" charset="0"/>
              </a:rPr>
              <a:t> Appointment 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noProof="1">
                <a:latin typeface="Cambria" panose="02040503050406030204" pitchFamily="18" charset="0"/>
                <a:cs typeface="Arial" charset="0"/>
              </a:rPr>
              <a:t>with Attorney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latin typeface="Cambria" panose="02040503050406030204" pitchFamily="18" charset="0"/>
                <a:cs typeface="Arial" charset="0"/>
              </a:rPr>
              <a:t>(approx. 30 minutes)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noProof="1">
                <a:latin typeface="Cambria" panose="02040503050406030204" pitchFamily="18" charset="0"/>
                <a:cs typeface="Arial" charset="0"/>
              </a:rPr>
              <a:t>Fixed fee quote given for detailed VA + Medi-Cal 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noProof="1">
                <a:latin typeface="Cambria" panose="02040503050406030204" pitchFamily="18" charset="0"/>
                <a:cs typeface="Arial" charset="0"/>
              </a:rPr>
              <a:t>Planning Report</a:t>
            </a:r>
            <a:endParaRPr lang="en-US" sz="900" noProof="1">
              <a:latin typeface="Cambria" panose="02040503050406030204" pitchFamily="18" charset="0"/>
              <a:cs typeface="Arial" charset="0"/>
            </a:endParaRPr>
          </a:p>
        </p:txBody>
      </p:sp>
      <p:grpSp>
        <p:nvGrpSpPr>
          <p:cNvPr id="56" name="Group 48"/>
          <p:cNvGrpSpPr>
            <a:grpSpLocks/>
          </p:cNvGrpSpPr>
          <p:nvPr/>
        </p:nvGrpSpPr>
        <p:grpSpPr bwMode="auto">
          <a:xfrm>
            <a:off x="4089345" y="4325793"/>
            <a:ext cx="4742194" cy="457200"/>
            <a:chOff x="215163" y="3028950"/>
            <a:chExt cx="8587721" cy="457200"/>
          </a:xfrm>
        </p:grpSpPr>
        <p:sp>
          <p:nvSpPr>
            <p:cNvPr id="60" name="Pentagon 59"/>
            <p:cNvSpPr/>
            <p:nvPr/>
          </p:nvSpPr>
          <p:spPr bwMode="auto">
            <a:xfrm>
              <a:off x="7360613" y="3028950"/>
              <a:ext cx="1442271" cy="457200"/>
            </a:xfrm>
            <a:prstGeom prst="homePlate">
              <a:avLst>
                <a:gd name="adj" fmla="val 40322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59" name="Rectangle 461"/>
            <p:cNvSpPr>
              <a:spLocks noChangeArrowheads="1"/>
            </p:cNvSpPr>
            <p:nvPr/>
          </p:nvSpPr>
          <p:spPr bwMode="auto">
            <a:xfrm>
              <a:off x="215163" y="3028950"/>
              <a:ext cx="7145449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defTabSz="914400"/>
              <a:r>
                <a:rPr lang="en-US" noProof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</a:rPr>
                <a:t>VA/Medi-Cal Application Timeline</a:t>
              </a:r>
            </a:p>
          </p:txBody>
        </p:sp>
      </p:grpSp>
      <p:sp>
        <p:nvSpPr>
          <p:cNvPr id="78" name="Nedadgående pil 77"/>
          <p:cNvSpPr>
            <a:spLocks noChangeArrowheads="1"/>
          </p:cNvSpPr>
          <p:nvPr/>
        </p:nvSpPr>
        <p:spPr bwMode="auto">
          <a:xfrm rot="10800000">
            <a:off x="4582044" y="4717471"/>
            <a:ext cx="242263" cy="345392"/>
          </a:xfrm>
          <a:prstGeom prst="downArrow">
            <a:avLst>
              <a:gd name="adj1" fmla="val 50000"/>
              <a:gd name="adj2" fmla="val 5000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65" name="Nedadgående pil 65"/>
          <p:cNvSpPr>
            <a:spLocks noChangeArrowheads="1"/>
          </p:cNvSpPr>
          <p:nvPr/>
        </p:nvSpPr>
        <p:spPr bwMode="auto">
          <a:xfrm>
            <a:off x="6486977" y="2815135"/>
            <a:ext cx="203183" cy="411344"/>
          </a:xfrm>
          <a:prstGeom prst="downArrow">
            <a:avLst>
              <a:gd name="adj1" fmla="val 50000"/>
              <a:gd name="adj2" fmla="val 5000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67" name="Nedadgående pil 77"/>
          <p:cNvSpPr>
            <a:spLocks noChangeArrowheads="1"/>
          </p:cNvSpPr>
          <p:nvPr/>
        </p:nvSpPr>
        <p:spPr bwMode="auto">
          <a:xfrm rot="10800000">
            <a:off x="7704105" y="4724398"/>
            <a:ext cx="242265" cy="508471"/>
          </a:xfrm>
          <a:prstGeom prst="downArrow">
            <a:avLst>
              <a:gd name="adj1" fmla="val 50000"/>
              <a:gd name="adj2" fmla="val 5000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2" name="Nedadgående pil 65"/>
          <p:cNvSpPr>
            <a:spLocks noChangeArrowheads="1"/>
          </p:cNvSpPr>
          <p:nvPr/>
        </p:nvSpPr>
        <p:spPr bwMode="auto">
          <a:xfrm>
            <a:off x="8159810" y="2551656"/>
            <a:ext cx="262993" cy="1772781"/>
          </a:xfrm>
          <a:prstGeom prst="downArrow">
            <a:avLst>
              <a:gd name="adj1" fmla="val 50000"/>
              <a:gd name="adj2" fmla="val 5000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3" name="Rektangel 57"/>
          <p:cNvSpPr>
            <a:spLocks noChangeArrowheads="1"/>
          </p:cNvSpPr>
          <p:nvPr/>
        </p:nvSpPr>
        <p:spPr bwMode="auto">
          <a:xfrm>
            <a:off x="2889678" y="1161483"/>
            <a:ext cx="14680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000" noProof="1">
                <a:latin typeface="Cambria" panose="02040503050406030204" pitchFamily="18" charset="0"/>
                <a:cs typeface="Arial" charset="0"/>
              </a:rPr>
              <a:t>Client reviews Planning Report and e-mails any corrections and requests review meeting with attorney</a:t>
            </a:r>
          </a:p>
        </p:txBody>
      </p:sp>
      <p:sp>
        <p:nvSpPr>
          <p:cNvPr id="34" name="Nedadgående pil 65"/>
          <p:cNvSpPr>
            <a:spLocks noChangeArrowheads="1"/>
          </p:cNvSpPr>
          <p:nvPr/>
        </p:nvSpPr>
        <p:spPr bwMode="auto">
          <a:xfrm flipV="1">
            <a:off x="2658656" y="3593906"/>
            <a:ext cx="223828" cy="671626"/>
          </a:xfrm>
          <a:prstGeom prst="downArrow">
            <a:avLst>
              <a:gd name="adj1" fmla="val 50000"/>
              <a:gd name="adj2" fmla="val 5000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-20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" y="191148"/>
            <a:ext cx="1600200" cy="864108"/>
          </a:xfrm>
          <a:prstGeom prst="rect">
            <a:avLst/>
          </a:prstGeom>
        </p:spPr>
      </p:pic>
      <p:sp>
        <p:nvSpPr>
          <p:cNvPr id="29" name="Nedadgående pil 77">
            <a:extLst>
              <a:ext uri="{FF2B5EF4-FFF2-40B4-BE49-F238E27FC236}">
                <a16:creationId xmlns:a16="http://schemas.microsoft.com/office/drawing/2014/main" id="{ADBBF696-60F9-451E-A439-29D38376546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05300" y="4719833"/>
            <a:ext cx="242263" cy="535252"/>
          </a:xfrm>
          <a:prstGeom prst="downArrow">
            <a:avLst>
              <a:gd name="adj1" fmla="val 50000"/>
              <a:gd name="adj2" fmla="val 5000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0" name="Rektangel 57">
            <a:extLst>
              <a:ext uri="{FF2B5EF4-FFF2-40B4-BE49-F238E27FC236}">
                <a16:creationId xmlns:a16="http://schemas.microsoft.com/office/drawing/2014/main" id="{62B85B2E-4065-48B0-B064-48A993CAE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088" y="5273813"/>
            <a:ext cx="11554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000" noProof="1">
                <a:latin typeface="Cambria" panose="02040503050406030204" pitchFamily="18" charset="0"/>
                <a:cs typeface="Arial" charset="0"/>
              </a:rPr>
              <a:t>VA or Medi-Cal Application Forms completed and signed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0530D-1E12-4D59-83BE-9F11D5C5847A}"/>
              </a:ext>
            </a:extLst>
          </p:cNvPr>
          <p:cNvSpPr txBox="1"/>
          <p:nvPr/>
        </p:nvSpPr>
        <p:spPr>
          <a:xfrm>
            <a:off x="1170138" y="6485503"/>
            <a:ext cx="693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660CE-3329-4748-8164-23647112B6DD}"/>
              </a:ext>
            </a:extLst>
          </p:cNvPr>
          <p:cNvSpPr txBox="1"/>
          <p:nvPr/>
        </p:nvSpPr>
        <p:spPr>
          <a:xfrm>
            <a:off x="0" y="6185780"/>
            <a:ext cx="9144000" cy="672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DD8787-F4E8-48DC-8A8B-B08803F5C499}"/>
              </a:ext>
            </a:extLst>
          </p:cNvPr>
          <p:cNvSpPr txBox="1"/>
          <p:nvPr/>
        </p:nvSpPr>
        <p:spPr>
          <a:xfrm>
            <a:off x="1211286" y="6248400"/>
            <a:ext cx="225254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16935 West Bernardo Drive # 229 </a:t>
            </a:r>
          </a:p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Diego, CA  92127 </a:t>
            </a:r>
          </a:p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(760) 525-3140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B5175B-AD4E-4764-8BA0-0DE1528C8B09}"/>
              </a:ext>
            </a:extLst>
          </p:cNvPr>
          <p:cNvSpPr txBox="1"/>
          <p:nvPr/>
        </p:nvSpPr>
        <p:spPr>
          <a:xfrm>
            <a:off x="5946696" y="6257836"/>
            <a:ext cx="15247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2211 Railroad Avenue</a:t>
            </a:r>
          </a:p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Pittsburg,  CA  94565</a:t>
            </a:r>
          </a:p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(925) 432-4211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86C342-2F30-40AC-AB47-EE60248C3749}"/>
              </a:ext>
            </a:extLst>
          </p:cNvPr>
          <p:cNvSpPr txBox="1"/>
          <p:nvPr/>
        </p:nvSpPr>
        <p:spPr>
          <a:xfrm>
            <a:off x="3518645" y="6172200"/>
            <a:ext cx="212269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LITTORNO LAW GROUP </a:t>
            </a:r>
          </a:p>
          <a:p>
            <a:pPr algn="ctr">
              <a:lnSpc>
                <a:spcPct val="150000"/>
              </a:lnSpc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WWW.LITTORNOLAW.COM</a:t>
            </a:r>
          </a:p>
          <a:p>
            <a:pPr algn="ctr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Nedadgående pil 70">
            <a:extLst>
              <a:ext uri="{FF2B5EF4-FFF2-40B4-BE49-F238E27FC236}">
                <a16:creationId xmlns:a16="http://schemas.microsoft.com/office/drawing/2014/main" id="{5E7166C1-508F-46C7-9E11-7E9AC8E35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051" y="2815135"/>
            <a:ext cx="222107" cy="397898"/>
          </a:xfrm>
          <a:prstGeom prst="downArrow">
            <a:avLst>
              <a:gd name="adj1" fmla="val 50000"/>
              <a:gd name="adj2" fmla="val 5000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0" name="Rektangel 57">
            <a:extLst>
              <a:ext uri="{FF2B5EF4-FFF2-40B4-BE49-F238E27FC236}">
                <a16:creationId xmlns:a16="http://schemas.microsoft.com/office/drawing/2014/main" id="{FC998953-965E-478B-A4AF-65FB8238A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800" y="1960950"/>
            <a:ext cx="2039426" cy="113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050" noProof="1">
                <a:latin typeface="Cambria" panose="02040503050406030204" pitchFamily="18" charset="0"/>
                <a:cs typeface="Arial" charset="0"/>
              </a:rPr>
              <a:t>After first meeting, Client provides current estate plan docs., financial a/c stmts, income tax return and other Documentantion Checklist items</a:t>
            </a:r>
          </a:p>
          <a:p>
            <a:pPr algn="ctr" defTabSz="801688">
              <a:spcBef>
                <a:spcPct val="20000"/>
              </a:spcBef>
            </a:pPr>
            <a:endParaRPr lang="en-US" sz="1050" i="1" noProof="1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2" name="Nedadgående pil 65">
            <a:extLst>
              <a:ext uri="{FF2B5EF4-FFF2-40B4-BE49-F238E27FC236}">
                <a16:creationId xmlns:a16="http://schemas.microsoft.com/office/drawing/2014/main" id="{77024E84-ECBE-4642-85ED-89E9B6E8EBC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460086" y="3576082"/>
            <a:ext cx="221966" cy="320674"/>
          </a:xfrm>
          <a:prstGeom prst="downArrow">
            <a:avLst>
              <a:gd name="adj1" fmla="val 50000"/>
              <a:gd name="adj2" fmla="val 5000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5" name="Rektangel 57">
            <a:extLst>
              <a:ext uri="{FF2B5EF4-FFF2-40B4-BE49-F238E27FC236}">
                <a16:creationId xmlns:a16="http://schemas.microsoft.com/office/drawing/2014/main" id="{B78A6803-5B05-4CD6-A097-356D941C3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308" y="3850034"/>
            <a:ext cx="205661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050" noProof="1">
                <a:latin typeface="Cambria" panose="02040503050406030204" pitchFamily="18" charset="0"/>
                <a:cs typeface="Arial" charset="0"/>
              </a:rPr>
              <a:t>Attorney and staff draft various  Plan Implementation Forms</a:t>
            </a:r>
            <a:endParaRPr lang="en-US" sz="1000" i="1" noProof="1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4" name="Nedadgående pil 70">
            <a:extLst>
              <a:ext uri="{FF2B5EF4-FFF2-40B4-BE49-F238E27FC236}">
                <a16:creationId xmlns:a16="http://schemas.microsoft.com/office/drawing/2014/main" id="{5627AB26-6D34-4506-8232-CFF7B9E1C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024" y="2975317"/>
            <a:ext cx="203184" cy="246556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A9422E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70BF21-938C-434B-8F61-42DEC391274F}"/>
              </a:ext>
            </a:extLst>
          </p:cNvPr>
          <p:cNvSpPr/>
          <p:nvPr/>
        </p:nvSpPr>
        <p:spPr>
          <a:xfrm>
            <a:off x="2708770" y="2902210"/>
            <a:ext cx="948829" cy="91133"/>
          </a:xfrm>
          <a:prstGeom prst="rect">
            <a:avLst/>
          </a:prstGeom>
          <a:solidFill>
            <a:srgbClr val="A9422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2A9AB5-22C5-4599-8EC2-15402015D29C}"/>
              </a:ext>
            </a:extLst>
          </p:cNvPr>
          <p:cNvSpPr/>
          <p:nvPr/>
        </p:nvSpPr>
        <p:spPr>
          <a:xfrm rot="5400000">
            <a:off x="3166393" y="2451695"/>
            <a:ext cx="992166" cy="91133"/>
          </a:xfrm>
          <a:prstGeom prst="rect">
            <a:avLst/>
          </a:prstGeom>
          <a:solidFill>
            <a:srgbClr val="A9422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430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842</TotalTime>
  <Words>277</Words>
  <Application>Microsoft Office PowerPoint</Application>
  <PresentationFormat>On-screen Show (4:3)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</vt:lpstr>
      <vt:lpstr>Century Gothic</vt:lpstr>
      <vt:lpstr>Times New Roman</vt:lpstr>
      <vt:lpstr>Wingdings 3</vt:lpstr>
      <vt:lpstr>Wisp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</dc:creator>
  <cp:lastModifiedBy>Calley Bonnikson</cp:lastModifiedBy>
  <cp:revision>59</cp:revision>
  <cp:lastPrinted>2020-02-28T22:20:58Z</cp:lastPrinted>
  <dcterms:created xsi:type="dcterms:W3CDTF">2013-09-03T21:25:41Z</dcterms:created>
  <dcterms:modified xsi:type="dcterms:W3CDTF">2020-03-24T23:21:12Z</dcterms:modified>
</cp:coreProperties>
</file>